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57" r:id="rId4"/>
    <p:sldId id="265" r:id="rId5"/>
    <p:sldId id="258" r:id="rId6"/>
    <p:sldId id="259" r:id="rId7"/>
    <p:sldId id="260" r:id="rId8"/>
    <p:sldId id="261" r:id="rId9"/>
    <p:sldId id="262" r:id="rId10"/>
    <p:sldId id="263" r:id="rId11"/>
    <p:sldId id="264" r:id="rId12"/>
    <p:sldId id="281" r:id="rId13"/>
    <p:sldId id="268" r:id="rId14"/>
    <p:sldId id="267" r:id="rId15"/>
    <p:sldId id="269" r:id="rId16"/>
    <p:sldId id="279" r:id="rId17"/>
    <p:sldId id="270" r:id="rId18"/>
    <p:sldId id="271" r:id="rId19"/>
    <p:sldId id="277" r:id="rId20"/>
    <p:sldId id="272" r:id="rId21"/>
    <p:sldId id="273" r:id="rId22"/>
    <p:sldId id="274" r:id="rId23"/>
    <p:sldId id="275" r:id="rId24"/>
    <p:sldId id="276"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4660"/>
  </p:normalViewPr>
  <p:slideViewPr>
    <p:cSldViewPr>
      <p:cViewPr varScale="1">
        <p:scale>
          <a:sx n="88" d="100"/>
          <a:sy n="88" d="100"/>
        </p:scale>
        <p:origin x="-105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D276E1E-F552-4180-AA57-EBAAC845961E}" type="datetimeFigureOut">
              <a:rPr lang="en-US" smtClean="0"/>
              <a:pPr/>
              <a:t>4/24/2014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7D52232-AC69-4B38-9287-ACED1D3B667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276E1E-F552-4180-AA57-EBAAC845961E}"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52232-AC69-4B38-9287-ACED1D3B66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276E1E-F552-4180-AA57-EBAAC845961E}"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52232-AC69-4B38-9287-ACED1D3B66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276E1E-F552-4180-AA57-EBAAC845961E}"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52232-AC69-4B38-9287-ACED1D3B667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D276E1E-F552-4180-AA57-EBAAC845961E}" type="datetimeFigureOut">
              <a:rPr lang="en-US" smtClean="0"/>
              <a:pPr/>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52232-AC69-4B38-9287-ACED1D3B667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276E1E-F552-4180-AA57-EBAAC845961E}" type="datetimeFigureOut">
              <a:rPr lang="en-US" smtClean="0"/>
              <a:pPr/>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52232-AC69-4B38-9287-ACED1D3B66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D276E1E-F552-4180-AA57-EBAAC845961E}" type="datetimeFigureOut">
              <a:rPr lang="en-US" smtClean="0"/>
              <a:pPr/>
              <a:t>4/24/2014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D52232-AC69-4B38-9287-ACED1D3B66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D276E1E-F552-4180-AA57-EBAAC845961E}" type="datetimeFigureOut">
              <a:rPr lang="en-US" smtClean="0"/>
              <a:pPr/>
              <a:t>4/24/2014</a:t>
            </a:fld>
            <a:endParaRPr lang="en-US"/>
          </a:p>
        </p:txBody>
      </p:sp>
      <p:sp>
        <p:nvSpPr>
          <p:cNvPr id="8" name="Slide Number Placeholder 7"/>
          <p:cNvSpPr>
            <a:spLocks noGrp="1"/>
          </p:cNvSpPr>
          <p:nvPr>
            <p:ph type="sldNum" sz="quarter" idx="11"/>
          </p:nvPr>
        </p:nvSpPr>
        <p:spPr/>
        <p:txBody>
          <a:bodyPr/>
          <a:lstStyle/>
          <a:p>
            <a:fld id="{67D52232-AC69-4B38-9287-ACED1D3B667F}"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76E1E-F552-4180-AA57-EBAAC845961E}" type="datetimeFigureOut">
              <a:rPr lang="en-US" smtClean="0"/>
              <a:pPr/>
              <a:t>4/24/2014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D52232-AC69-4B38-9287-ACED1D3B66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276E1E-F552-4180-AA57-EBAAC845961E}" type="datetimeFigureOut">
              <a:rPr lang="en-US" smtClean="0"/>
              <a:pPr/>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67D52232-AC69-4B38-9287-ACED1D3B66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ED276E1E-F552-4180-AA57-EBAAC845961E}" type="datetimeFigureOut">
              <a:rPr lang="en-US" smtClean="0"/>
              <a:pPr/>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52232-AC69-4B38-9287-ACED1D3B667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D276E1E-F552-4180-AA57-EBAAC845961E}" type="datetimeFigureOut">
              <a:rPr lang="en-US" smtClean="0"/>
              <a:pPr/>
              <a:t>4/24/2014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7D52232-AC69-4B38-9287-ACED1D3B667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apcentral.collegeboard.com/apc/public/repository/ap08_env_sci_frq.pdf" TargetMode="External"/><Relationship Id="rId2" Type="http://schemas.openxmlformats.org/officeDocument/2006/relationships/hyperlink" Target="http://apcentral.collegeboard.com/apc/members/repository/envir_sci_99.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apcentral.collegeboard.com/apc/public/repository/ap09_frq_environmental_science.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apcentral.collegeboard.com/apc/public/repository/ap04_frq_environ_sci_36198.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apcentral.collegeboard.com/apc/public/repository/ap03_frq_environ_sci_23122.pdf" TargetMode="External"/><Relationship Id="rId2" Type="http://schemas.openxmlformats.org/officeDocument/2006/relationships/hyperlink" Target="http://apcentral.collegeboard.com/apc/members/repository/envir_sci_01.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apcentral.collegeboard.com/apc/public/repository/envir_sci_frq_02_10393.pdf" TargetMode="External"/><Relationship Id="rId2" Type="http://schemas.openxmlformats.org/officeDocument/2006/relationships/hyperlink" Target="http://apcentral.collegeboard.com/apc/public/repository/ap03_frq_environ_sci_23122.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youtube.com/user/APESinaBOX/videos" TargetMode="External"/><Relationship Id="rId2" Type="http://schemas.openxmlformats.org/officeDocument/2006/relationships/hyperlink" Target="blackboard.wcpss.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file:///\\H0500SFS01\home$\Staff\wedwards2\APES\Review\Key%20Phrase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APES Free Response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do</a:t>
            </a:r>
            <a:endParaRPr lang="en-US" dirty="0"/>
          </a:p>
        </p:txBody>
      </p:sp>
      <p:sp>
        <p:nvSpPr>
          <p:cNvPr id="3" name="Content Placeholder 2"/>
          <p:cNvSpPr>
            <a:spLocks noGrp="1"/>
          </p:cNvSpPr>
          <p:nvPr>
            <p:ph idx="1"/>
          </p:nvPr>
        </p:nvSpPr>
        <p:spPr>
          <a:xfrm>
            <a:off x="457200" y="1600200"/>
            <a:ext cx="8305800" cy="5029200"/>
          </a:xfrm>
          <a:ln>
            <a:solidFill>
              <a:schemeClr val="accent1"/>
            </a:solidFill>
          </a:ln>
        </p:spPr>
        <p:txBody>
          <a:bodyPr>
            <a:normAutofit fontScale="92500" lnSpcReduction="10000"/>
          </a:bodyPr>
          <a:lstStyle/>
          <a:p>
            <a:r>
              <a:rPr lang="en-US" dirty="0" smtClean="0"/>
              <a:t>Go into detail that is on the subject and to the point. Be sure to include the obvious (for example, "light is necessary for photosynthesis"). Most points are given for the basics anyway </a:t>
            </a:r>
          </a:p>
          <a:p>
            <a:r>
              <a:rPr lang="en-US" dirty="0" smtClean="0"/>
              <a:t>Answer the question thoroughly.</a:t>
            </a:r>
          </a:p>
          <a:p>
            <a:pPr lvl="1"/>
            <a:r>
              <a:rPr lang="en-US" dirty="0" smtClean="0"/>
              <a:t>Remember that no detail is too small to be included as long as it is to the point..</a:t>
            </a:r>
          </a:p>
          <a:p>
            <a:r>
              <a:rPr lang="en-US" dirty="0" smtClean="0"/>
              <a:t>If you cannot remember a word exactly, take a shot at it - get as close as you can. If you don't remember the name of the concept, describe the concept.</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2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Relax!</a:t>
            </a:r>
            <a:endParaRPr lang="en-US" dirty="0"/>
          </a:p>
        </p:txBody>
      </p:sp>
      <p:sp>
        <p:nvSpPr>
          <p:cNvPr id="3" name="Content Placeholder 2"/>
          <p:cNvSpPr>
            <a:spLocks noGrp="1"/>
          </p:cNvSpPr>
          <p:nvPr>
            <p:ph idx="1"/>
          </p:nvPr>
        </p:nvSpPr>
        <p:spPr/>
        <p:txBody>
          <a:bodyPr>
            <a:normAutofit lnSpcReduction="10000"/>
          </a:bodyPr>
          <a:lstStyle/>
          <a:p>
            <a:r>
              <a:rPr lang="en-US" dirty="0" smtClean="0"/>
              <a:t>The exam is written to be hard. </a:t>
            </a:r>
          </a:p>
          <a:p>
            <a:r>
              <a:rPr lang="en-US" dirty="0" smtClean="0"/>
              <a:t>The national average for the essay section will be about 50% correct (i.e., 5/10). </a:t>
            </a:r>
          </a:p>
          <a:p>
            <a:r>
              <a:rPr lang="en-US" dirty="0" smtClean="0"/>
              <a:t>It is very likely that you will not know everything, This is expected, but it is very likely that you do know something about each essay, so relax and do the best you can. Write thorough answers.</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you average a 5/10 on your FRQ you can still pass!</a:t>
            </a:r>
            <a:endParaRPr lang="en-US" dirty="0"/>
          </a:p>
        </p:txBody>
      </p:sp>
      <p:sp>
        <p:nvSpPr>
          <p:cNvPr id="3" name="Content Placeholder 2"/>
          <p:cNvSpPr>
            <a:spLocks noGrp="1"/>
          </p:cNvSpPr>
          <p:nvPr>
            <p:ph idx="1"/>
          </p:nvPr>
        </p:nvSpPr>
        <p:spPr>
          <a:xfrm>
            <a:off x="457200" y="1600200"/>
            <a:ext cx="8534400" cy="4525963"/>
          </a:xfrm>
        </p:spPr>
        <p:txBody>
          <a:bodyPr>
            <a:normAutofit fontScale="92500" lnSpcReduction="20000"/>
          </a:bodyPr>
          <a:lstStyle/>
          <a:p>
            <a:r>
              <a:rPr lang="en-US" sz="2400" dirty="0" smtClean="0"/>
              <a:t>To get a 5……85% on MC</a:t>
            </a:r>
          </a:p>
          <a:p>
            <a:r>
              <a:rPr lang="en-US" sz="2400" dirty="0" smtClean="0"/>
              <a:t>To get a 4……63% on MC</a:t>
            </a:r>
          </a:p>
          <a:p>
            <a:r>
              <a:rPr lang="en-US" sz="2400" dirty="0" smtClean="0"/>
              <a:t>To get a 3……49% on MC</a:t>
            </a:r>
          </a:p>
          <a:p>
            <a:pPr>
              <a:buNone/>
            </a:pPr>
            <a:endParaRPr lang="en-US" sz="2400" dirty="0" smtClean="0"/>
          </a:p>
          <a:p>
            <a:pPr>
              <a:buNone/>
            </a:pPr>
            <a:r>
              <a:rPr lang="en-US" sz="2400" dirty="0" smtClean="0"/>
              <a:t>MC x .909 = Weighted section 1 score</a:t>
            </a:r>
          </a:p>
          <a:p>
            <a:pPr>
              <a:buNone/>
            </a:pPr>
            <a:r>
              <a:rPr lang="en-US" sz="2400" dirty="0" smtClean="0"/>
              <a:t>FR(1.5) + FR (1.5) + FR (1.5) + FR(1.5) = Weighted section 2 score</a:t>
            </a:r>
          </a:p>
          <a:p>
            <a:r>
              <a:rPr lang="en-US" dirty="0" smtClean="0"/>
              <a:t>5 = 107-150</a:t>
            </a:r>
          </a:p>
          <a:p>
            <a:r>
              <a:rPr lang="en-US" dirty="0" smtClean="0"/>
              <a:t>4 = 87-100</a:t>
            </a:r>
          </a:p>
          <a:p>
            <a:r>
              <a:rPr lang="en-US" dirty="0" smtClean="0"/>
              <a:t>3 = 75-86</a:t>
            </a:r>
          </a:p>
          <a:p>
            <a:r>
              <a:rPr lang="en-US" dirty="0" smtClean="0"/>
              <a:t>2 = 62-74</a:t>
            </a:r>
          </a:p>
          <a:p>
            <a:r>
              <a:rPr lang="en-US" dirty="0" smtClean="0"/>
              <a:t>1 = 0-61</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a Data Set</a:t>
            </a:r>
            <a:endParaRPr lang="en-US" dirty="0"/>
          </a:p>
        </p:txBody>
      </p:sp>
      <p:sp>
        <p:nvSpPr>
          <p:cNvPr id="3" name="Content Placeholder 2"/>
          <p:cNvSpPr>
            <a:spLocks noGrp="1"/>
          </p:cNvSpPr>
          <p:nvPr>
            <p:ph idx="1"/>
          </p:nvPr>
        </p:nvSpPr>
        <p:spPr>
          <a:xfrm>
            <a:off x="457200" y="1600200"/>
            <a:ext cx="7848600" cy="4876800"/>
          </a:xfrm>
        </p:spPr>
        <p:txBody>
          <a:bodyPr>
            <a:normAutofit fontScale="92500" lnSpcReduction="10000"/>
          </a:bodyPr>
          <a:lstStyle/>
          <a:p>
            <a:r>
              <a:rPr lang="en-US" dirty="0" smtClean="0"/>
              <a:t>Data is presented in tabular or graphical form</a:t>
            </a:r>
          </a:p>
          <a:p>
            <a:r>
              <a:rPr lang="en-US" dirty="0" smtClean="0"/>
              <a:t>It measures your ability to interpret and analyze data</a:t>
            </a:r>
          </a:p>
          <a:p>
            <a:r>
              <a:rPr lang="en-US" dirty="0" smtClean="0"/>
              <a:t>Some questions are mathematical, asking the student to do a series of calculations and then to relate the answers to some environmental concepts. The calculations usually involve large numbers and using scientific notation will help with organization.    </a:t>
            </a:r>
          </a:p>
          <a:p>
            <a:r>
              <a:rPr lang="en-US" dirty="0" smtClean="0"/>
              <a:t>Example </a:t>
            </a:r>
            <a:r>
              <a:rPr lang="en-US" dirty="0" smtClean="0">
                <a:hlinkClick r:id="rId2"/>
              </a:rPr>
              <a:t>1999</a:t>
            </a:r>
            <a:r>
              <a:rPr lang="en-US" dirty="0" smtClean="0"/>
              <a:t> (#3), </a:t>
            </a:r>
            <a:r>
              <a:rPr lang="en-US" dirty="0" smtClean="0">
                <a:hlinkClick r:id="rId3"/>
              </a:rPr>
              <a:t>2008</a:t>
            </a:r>
            <a:r>
              <a:rPr lang="en-US" dirty="0" smtClean="0"/>
              <a:t> (#4)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Based</a:t>
            </a:r>
            <a:endParaRPr lang="en-US" dirty="0"/>
          </a:p>
        </p:txBody>
      </p:sp>
      <p:sp>
        <p:nvSpPr>
          <p:cNvPr id="3" name="Content Placeholder 2"/>
          <p:cNvSpPr>
            <a:spLocks noGrp="1"/>
          </p:cNvSpPr>
          <p:nvPr>
            <p:ph idx="1"/>
          </p:nvPr>
        </p:nvSpPr>
        <p:spPr/>
        <p:txBody>
          <a:bodyPr>
            <a:normAutofit lnSpcReduction="10000"/>
          </a:bodyPr>
          <a:lstStyle/>
          <a:p>
            <a:r>
              <a:rPr lang="en-US" dirty="0" smtClean="0"/>
              <a:t>You will read a document and answer questions based on the information in that document as well as expand on it based on your general knowledge.</a:t>
            </a:r>
          </a:p>
          <a:p>
            <a:r>
              <a:rPr lang="en-US" dirty="0" smtClean="0"/>
              <a:t>Restating information from the document will NOT give you points. Make sure you draw from case studies to add examples relevant to the question.</a:t>
            </a:r>
          </a:p>
          <a:p>
            <a:r>
              <a:rPr lang="en-US" dirty="0" smtClean="0"/>
              <a:t>Example </a:t>
            </a:r>
            <a:r>
              <a:rPr lang="en-US" dirty="0" smtClean="0">
                <a:hlinkClick r:id="rId2"/>
              </a:rPr>
              <a:t>2009</a:t>
            </a:r>
            <a:r>
              <a:rPr lang="en-US" dirty="0" smtClean="0"/>
              <a:t> (#2)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Synthesis or Evaluation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AP Exam may include what are called synthesis and conceptual questions. </a:t>
            </a:r>
          </a:p>
          <a:p>
            <a:r>
              <a:rPr lang="en-US" dirty="0" smtClean="0"/>
              <a:t>These questions may ask you to indicate the relationship between two or more concepts. </a:t>
            </a:r>
          </a:p>
          <a:p>
            <a:r>
              <a:rPr lang="en-US" dirty="0" smtClean="0"/>
              <a:t>If you do not know the relationship between the concepts, at least tell what you do know about them individually.</a:t>
            </a:r>
          </a:p>
          <a:p>
            <a:r>
              <a:rPr lang="en-US" dirty="0" smtClean="0"/>
              <a:t>Example </a:t>
            </a:r>
            <a:r>
              <a:rPr lang="en-US" dirty="0" smtClean="0">
                <a:hlinkClick r:id="rId2"/>
              </a:rPr>
              <a:t>2004</a:t>
            </a:r>
            <a:r>
              <a:rPr lang="en-US" dirty="0" smtClean="0"/>
              <a:t> (#3)</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Synthesis or Evaluation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the question says to ‘</a:t>
            </a:r>
            <a:r>
              <a:rPr lang="en-US" b="1" dirty="0" smtClean="0"/>
              <a:t>discuss’ or ‘describe’</a:t>
            </a:r>
          </a:p>
          <a:p>
            <a:pPr marL="962406" lvl="1" indent="-514350">
              <a:buFont typeface="+mj-lt"/>
              <a:buAutoNum type="arabicPeriod"/>
            </a:pPr>
            <a:r>
              <a:rPr lang="en-US" dirty="0" smtClean="0"/>
              <a:t>Define the topic</a:t>
            </a:r>
          </a:p>
          <a:p>
            <a:pPr marL="962406" lvl="1" indent="-514350">
              <a:buFont typeface="+mj-lt"/>
              <a:buAutoNum type="arabicPeriod"/>
            </a:pPr>
            <a:r>
              <a:rPr lang="en-US" dirty="0" smtClean="0"/>
              <a:t>Describe or elaborate on the topic</a:t>
            </a:r>
          </a:p>
          <a:p>
            <a:pPr marL="962406" lvl="1" indent="-514350">
              <a:buFont typeface="+mj-lt"/>
              <a:buAutoNum type="arabicPeriod"/>
            </a:pPr>
            <a:r>
              <a:rPr lang="en-US" dirty="0" smtClean="0"/>
              <a:t>State an example of that topic</a:t>
            </a:r>
          </a:p>
          <a:p>
            <a:r>
              <a:rPr lang="en-US" sz="3200" dirty="0" smtClean="0"/>
              <a:t>If the question says to ‘</a:t>
            </a:r>
            <a:r>
              <a:rPr lang="en-US" sz="3200" b="1" dirty="0" smtClean="0"/>
              <a:t>compare and contrast’</a:t>
            </a:r>
          </a:p>
          <a:p>
            <a:pPr marL="962406" lvl="1" indent="-514350">
              <a:buFont typeface="+mj-lt"/>
              <a:buAutoNum type="arabicPeriod"/>
            </a:pPr>
            <a:r>
              <a:rPr lang="en-US" sz="2800" dirty="0" smtClean="0"/>
              <a:t>Clearly state what the items have in common</a:t>
            </a:r>
          </a:p>
          <a:p>
            <a:pPr marL="962406" lvl="1" indent="-514350">
              <a:buFont typeface="+mj-lt"/>
              <a:buAutoNum type="arabicPeriod"/>
            </a:pPr>
            <a:r>
              <a:rPr lang="en-US" sz="2800" dirty="0" smtClean="0"/>
              <a:t>Clearly state how items are different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Synthesis or Evaluation</a:t>
            </a:r>
            <a:endParaRPr lang="en-US" dirty="0"/>
          </a:p>
        </p:txBody>
      </p:sp>
      <p:sp>
        <p:nvSpPr>
          <p:cNvPr id="3" name="Content Placeholder 2"/>
          <p:cNvSpPr>
            <a:spLocks noGrp="1"/>
          </p:cNvSpPr>
          <p:nvPr>
            <p:ph idx="1"/>
          </p:nvPr>
        </p:nvSpPr>
        <p:spPr>
          <a:xfrm>
            <a:off x="457200" y="1600200"/>
            <a:ext cx="8305800" cy="5029200"/>
          </a:xfrm>
        </p:spPr>
        <p:txBody>
          <a:bodyPr>
            <a:normAutofit fontScale="77500" lnSpcReduction="20000"/>
          </a:bodyPr>
          <a:lstStyle/>
          <a:p>
            <a:r>
              <a:rPr lang="en-US" b="1" dirty="0" smtClean="0"/>
              <a:t>*If you are asked to design or describe an experiment, be sure to include the following:</a:t>
            </a:r>
          </a:p>
          <a:p>
            <a:pPr lvl="1"/>
            <a:r>
              <a:rPr lang="en-US" dirty="0" smtClean="0">
                <a:solidFill>
                  <a:srgbClr val="FFFF00"/>
                </a:solidFill>
              </a:rPr>
              <a:t>hypothesis</a:t>
            </a:r>
            <a:r>
              <a:rPr lang="en-US" dirty="0" smtClean="0"/>
              <a:t> and/or predictions </a:t>
            </a:r>
          </a:p>
          <a:p>
            <a:pPr lvl="1"/>
            <a:r>
              <a:rPr lang="en-US" dirty="0" smtClean="0"/>
              <a:t>identify the </a:t>
            </a:r>
            <a:r>
              <a:rPr lang="en-US" dirty="0" smtClean="0">
                <a:solidFill>
                  <a:srgbClr val="FFFF00"/>
                </a:solidFill>
              </a:rPr>
              <a:t>independent variable </a:t>
            </a:r>
            <a:r>
              <a:rPr lang="en-US" dirty="0" smtClean="0"/>
              <a:t>- what treatments will you apply </a:t>
            </a:r>
          </a:p>
          <a:p>
            <a:pPr lvl="1"/>
            <a:r>
              <a:rPr lang="en-US" dirty="0" smtClean="0"/>
              <a:t>identify the </a:t>
            </a:r>
            <a:r>
              <a:rPr lang="en-US" dirty="0" smtClean="0">
                <a:solidFill>
                  <a:srgbClr val="FFFF00"/>
                </a:solidFill>
              </a:rPr>
              <a:t>dependent variable </a:t>
            </a:r>
            <a:r>
              <a:rPr lang="en-US" dirty="0" smtClean="0"/>
              <a:t>- what will you measure </a:t>
            </a:r>
          </a:p>
          <a:p>
            <a:pPr lvl="1"/>
            <a:r>
              <a:rPr lang="en-US" dirty="0" smtClean="0"/>
              <a:t>identify several variables to be</a:t>
            </a:r>
            <a:r>
              <a:rPr lang="en-US" dirty="0" smtClean="0">
                <a:solidFill>
                  <a:srgbClr val="FFFF00"/>
                </a:solidFill>
              </a:rPr>
              <a:t> controlled </a:t>
            </a:r>
            <a:r>
              <a:rPr lang="en-US" dirty="0" smtClean="0"/>
              <a:t>(very important) </a:t>
            </a:r>
          </a:p>
          <a:p>
            <a:pPr lvl="1"/>
            <a:r>
              <a:rPr lang="en-US" dirty="0" smtClean="0"/>
              <a:t>describe the organism/materials/apparatus to be used </a:t>
            </a:r>
          </a:p>
          <a:p>
            <a:pPr lvl="1"/>
            <a:r>
              <a:rPr lang="en-US" dirty="0" smtClean="0"/>
              <a:t>describe what you will actually do and include the </a:t>
            </a:r>
            <a:r>
              <a:rPr lang="en-US" dirty="0" smtClean="0">
                <a:solidFill>
                  <a:srgbClr val="FFFF00"/>
                </a:solidFill>
              </a:rPr>
              <a:t>time frame</a:t>
            </a:r>
            <a:r>
              <a:rPr lang="en-US" dirty="0" smtClean="0"/>
              <a:t>, how you will take </a:t>
            </a:r>
            <a:r>
              <a:rPr lang="en-US" dirty="0" smtClean="0">
                <a:solidFill>
                  <a:srgbClr val="FFFF00"/>
                </a:solidFill>
              </a:rPr>
              <a:t>data</a:t>
            </a:r>
            <a:r>
              <a:rPr lang="en-US" dirty="0" smtClean="0"/>
              <a:t>, and how the data will be </a:t>
            </a:r>
            <a:r>
              <a:rPr lang="en-US" dirty="0" smtClean="0">
                <a:solidFill>
                  <a:srgbClr val="FFFF00"/>
                </a:solidFill>
              </a:rPr>
              <a:t>analyzed</a:t>
            </a:r>
          </a:p>
          <a:p>
            <a:r>
              <a:rPr lang="en-US" dirty="0" smtClean="0"/>
              <a:t>State how you will draw a</a:t>
            </a:r>
            <a:r>
              <a:rPr lang="en-US" dirty="0" smtClean="0">
                <a:solidFill>
                  <a:srgbClr val="FFFF00"/>
                </a:solidFill>
              </a:rPr>
              <a:t> conclusion </a:t>
            </a:r>
            <a:r>
              <a:rPr lang="en-US" dirty="0" smtClean="0"/>
              <a:t>(compare results to hypothesis and predictions) </a:t>
            </a:r>
          </a:p>
          <a:p>
            <a:r>
              <a:rPr lang="en-US" dirty="0" smtClean="0"/>
              <a:t>Your experimental design needs to be at least theoretically possible (don’t describe simulations e.g. using beans to represent beetles or goldfish to represent fish)</a:t>
            </a:r>
          </a:p>
          <a:p>
            <a:r>
              <a:rPr lang="en-US" dirty="0" smtClean="0"/>
              <a:t>Example </a:t>
            </a:r>
            <a:r>
              <a:rPr lang="en-US" dirty="0" smtClean="0">
                <a:hlinkClick r:id="rId2"/>
              </a:rPr>
              <a:t>2001</a:t>
            </a:r>
            <a:r>
              <a:rPr lang="en-US" dirty="0" smtClean="0"/>
              <a:t> (#2), </a:t>
            </a:r>
            <a:r>
              <a:rPr lang="en-US" dirty="0" smtClean="0">
                <a:hlinkClick r:id="rId3"/>
              </a:rPr>
              <a:t>2003</a:t>
            </a:r>
            <a:r>
              <a:rPr lang="en-US" dirty="0" smtClean="0"/>
              <a:t>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20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Synthesis or Evaluation</a:t>
            </a:r>
            <a:endParaRPr lang="en-US" dirty="0"/>
          </a:p>
        </p:txBody>
      </p:sp>
      <p:sp>
        <p:nvSpPr>
          <p:cNvPr id="3" name="Content Placeholder 2"/>
          <p:cNvSpPr>
            <a:spLocks noGrp="1"/>
          </p:cNvSpPr>
          <p:nvPr>
            <p:ph idx="1"/>
          </p:nvPr>
        </p:nvSpPr>
        <p:spPr>
          <a:xfrm>
            <a:off x="457200" y="1600200"/>
            <a:ext cx="8534400" cy="4953000"/>
          </a:xfrm>
        </p:spPr>
        <p:txBody>
          <a:bodyPr>
            <a:normAutofit fontScale="92500" lnSpcReduction="10000"/>
          </a:bodyPr>
          <a:lstStyle/>
          <a:p>
            <a:r>
              <a:rPr lang="en-US" dirty="0" smtClean="0"/>
              <a:t>If you are asked to graph:</a:t>
            </a:r>
          </a:p>
          <a:p>
            <a:pPr lvl="1"/>
            <a:r>
              <a:rPr lang="en-US" dirty="0" smtClean="0"/>
              <a:t>set up the graph with the independent variable along the x-axis and the dependent variable along the y-axis – label each including units!</a:t>
            </a:r>
          </a:p>
          <a:p>
            <a:pPr lvl="1"/>
            <a:r>
              <a:rPr lang="en-US" dirty="0" smtClean="0"/>
              <a:t>mark off axes in equal (proportional) increments and label with proper units </a:t>
            </a:r>
          </a:p>
          <a:p>
            <a:pPr lvl="1"/>
            <a:r>
              <a:rPr lang="en-US" dirty="0" smtClean="0"/>
              <a:t>plot points and attempt to sketch in the curve (line) </a:t>
            </a:r>
          </a:p>
          <a:p>
            <a:pPr lvl="1"/>
            <a:r>
              <a:rPr lang="en-US" dirty="0" smtClean="0"/>
              <a:t>if more than one curve is plotted, write a label on each curve (this is better than a legend) </a:t>
            </a:r>
          </a:p>
          <a:p>
            <a:pPr lvl="1"/>
            <a:r>
              <a:rPr lang="en-US" dirty="0" smtClean="0"/>
              <a:t>give your graph an appropriate title (what is it showing?) </a:t>
            </a:r>
          </a:p>
          <a:p>
            <a:pPr lvl="1"/>
            <a:r>
              <a:rPr lang="en-US" dirty="0" smtClean="0"/>
              <a:t>Example </a:t>
            </a:r>
            <a:r>
              <a:rPr lang="en-US" dirty="0" smtClean="0">
                <a:hlinkClick r:id="rId2"/>
              </a:rPr>
              <a:t>2003</a:t>
            </a:r>
            <a:r>
              <a:rPr lang="en-US" dirty="0" smtClean="0"/>
              <a:t> (#2), </a:t>
            </a:r>
            <a:r>
              <a:rPr lang="en-US" dirty="0" smtClean="0">
                <a:hlinkClick r:id="rId3"/>
              </a:rPr>
              <a:t>2002</a:t>
            </a:r>
            <a:r>
              <a:rPr lang="en-US" dirty="0" smtClean="0"/>
              <a:t> (#3)</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Synthesis or Evaluation</a:t>
            </a:r>
            <a:endParaRPr lang="en-US" dirty="0"/>
          </a:p>
        </p:txBody>
      </p:sp>
      <p:sp>
        <p:nvSpPr>
          <p:cNvPr id="3" name="Content Placeholder 2"/>
          <p:cNvSpPr>
            <a:spLocks noGrp="1"/>
          </p:cNvSpPr>
          <p:nvPr>
            <p:ph idx="1"/>
          </p:nvPr>
        </p:nvSpPr>
        <p:spPr>
          <a:xfrm>
            <a:off x="457200" y="1600200"/>
            <a:ext cx="8382000" cy="4800600"/>
          </a:xfrm>
        </p:spPr>
        <p:txBody>
          <a:bodyPr>
            <a:normAutofit fontScale="85000" lnSpcReduction="10000"/>
          </a:bodyPr>
          <a:lstStyle/>
          <a:p>
            <a:r>
              <a:rPr lang="en-US" dirty="0" smtClean="0"/>
              <a:t>For questions involving calculations, calculators are not allowed. </a:t>
            </a:r>
          </a:p>
          <a:p>
            <a:r>
              <a:rPr lang="en-US" dirty="0" smtClean="0"/>
              <a:t>You receive </a:t>
            </a:r>
            <a:r>
              <a:rPr lang="en-US" b="1" dirty="0" smtClean="0"/>
              <a:t>NO</a:t>
            </a:r>
            <a:r>
              <a:rPr lang="en-US" dirty="0" smtClean="0"/>
              <a:t> credit for the correct answer only.</a:t>
            </a:r>
          </a:p>
          <a:p>
            <a:r>
              <a:rPr lang="en-US" dirty="0" smtClean="0"/>
              <a:t>If the question asks a </a:t>
            </a:r>
            <a:r>
              <a:rPr lang="en-US" b="1" dirty="0" smtClean="0"/>
              <a:t>mathematical problem</a:t>
            </a:r>
          </a:p>
          <a:p>
            <a:pPr marL="962406" lvl="1" indent="-514350">
              <a:buFont typeface="+mj-lt"/>
              <a:buAutoNum type="arabicPeriod"/>
            </a:pPr>
            <a:r>
              <a:rPr lang="en-US" dirty="0" smtClean="0"/>
              <a:t>Show every single step of all work</a:t>
            </a:r>
          </a:p>
          <a:p>
            <a:pPr marL="962406" lvl="1" indent="-514350">
              <a:buFont typeface="+mj-lt"/>
              <a:buAutoNum type="arabicPeriod"/>
            </a:pPr>
            <a:r>
              <a:rPr lang="en-US" dirty="0" smtClean="0"/>
              <a:t>Set up problems so that labels cancel out (dimensional analysis)</a:t>
            </a:r>
          </a:p>
          <a:p>
            <a:pPr marL="962406" lvl="1" indent="-514350">
              <a:buFont typeface="+mj-lt"/>
              <a:buAutoNum type="arabicPeriod"/>
            </a:pPr>
            <a:r>
              <a:rPr lang="en-US" dirty="0" smtClean="0"/>
              <a:t>Write answers with labels</a:t>
            </a:r>
          </a:p>
          <a:p>
            <a:pPr marL="962406" lvl="1" indent="-514350">
              <a:buFont typeface="+mj-lt"/>
              <a:buAutoNum type="arabicPeriod"/>
            </a:pPr>
            <a:r>
              <a:rPr lang="en-US" sz="2800" dirty="0" smtClean="0"/>
              <a:t>If numbers are very large or very small, use scientific notation if at all possible</a:t>
            </a:r>
          </a:p>
          <a:p>
            <a:pPr marL="962406" lvl="1" indent="-514350">
              <a:buFont typeface="+mj-lt"/>
              <a:buAutoNum type="arabicPeriod"/>
            </a:pPr>
            <a:r>
              <a:rPr lang="en-US" dirty="0" smtClean="0"/>
              <a:t>Make sure to include all appropriate units – avoid naked numbers! You won’t receive full credit without units.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Response</a:t>
            </a:r>
            <a:endParaRPr lang="en-US" dirty="0"/>
          </a:p>
        </p:txBody>
      </p:sp>
      <p:sp>
        <p:nvSpPr>
          <p:cNvPr id="3" name="Content Placeholder 2"/>
          <p:cNvSpPr>
            <a:spLocks noGrp="1"/>
          </p:cNvSpPr>
          <p:nvPr>
            <p:ph idx="1"/>
          </p:nvPr>
        </p:nvSpPr>
        <p:spPr>
          <a:xfrm>
            <a:off x="457200" y="1600200"/>
            <a:ext cx="8305800" cy="5105400"/>
          </a:xfrm>
        </p:spPr>
        <p:txBody>
          <a:bodyPr/>
          <a:lstStyle/>
          <a:p>
            <a:r>
              <a:rPr lang="en-US" dirty="0" smtClean="0"/>
              <a:t>40% of the final grade</a:t>
            </a:r>
          </a:p>
          <a:p>
            <a:r>
              <a:rPr lang="en-US" dirty="0" smtClean="0"/>
              <a:t>Emphasizes the application of principles  in greater depth</a:t>
            </a:r>
          </a:p>
          <a:p>
            <a:r>
              <a:rPr lang="en-US" dirty="0" smtClean="0"/>
              <a:t>Here you will demonstrate reasoning and analytical skills as well as the ability to synthesize material from several sources into coherent essays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NOT to do</a:t>
            </a:r>
            <a:endParaRPr lang="en-US" dirty="0"/>
          </a:p>
        </p:txBody>
      </p:sp>
      <p:sp>
        <p:nvSpPr>
          <p:cNvPr id="3" name="Content Placeholder 2"/>
          <p:cNvSpPr>
            <a:spLocks noGrp="1"/>
          </p:cNvSpPr>
          <p:nvPr>
            <p:ph idx="1"/>
          </p:nvPr>
        </p:nvSpPr>
        <p:spPr/>
        <p:txBody>
          <a:bodyPr>
            <a:normAutofit/>
          </a:bodyPr>
          <a:lstStyle/>
          <a:p>
            <a:r>
              <a:rPr lang="en-US" dirty="0" smtClean="0"/>
              <a:t>Do not waste time on background information or a long introduction. Answer the question.</a:t>
            </a:r>
          </a:p>
          <a:p>
            <a:r>
              <a:rPr lang="en-US" dirty="0" smtClean="0"/>
              <a:t>Don't ramble. Get to the point; don't shoot the bull. Say what you know and go on to the next question. You can always come back later and add information if you remember something.</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NOT to do</a:t>
            </a:r>
            <a:endParaRPr lang="en-US" dirty="0"/>
          </a:p>
        </p:txBody>
      </p:sp>
      <p:sp>
        <p:nvSpPr>
          <p:cNvPr id="3" name="Content Placeholder 2"/>
          <p:cNvSpPr>
            <a:spLocks noGrp="1"/>
          </p:cNvSpPr>
          <p:nvPr>
            <p:ph idx="1"/>
          </p:nvPr>
        </p:nvSpPr>
        <p:spPr>
          <a:xfrm>
            <a:off x="457200" y="1600200"/>
            <a:ext cx="7467600" cy="4953000"/>
          </a:xfrm>
        </p:spPr>
        <p:txBody>
          <a:bodyPr>
            <a:normAutofit fontScale="85000" lnSpcReduction="10000"/>
          </a:bodyPr>
          <a:lstStyle/>
          <a:p>
            <a:r>
              <a:rPr lang="en-US" dirty="0" smtClean="0"/>
              <a:t>Only use black ball point pens. Don't use felt tip pens -they leak through the paper and make both sides hard to read. </a:t>
            </a:r>
          </a:p>
          <a:p>
            <a:r>
              <a:rPr lang="en-US" dirty="0" smtClean="0"/>
              <a:t>Neatly cross out mistakes; there is no need for white-out </a:t>
            </a:r>
          </a:p>
          <a:p>
            <a:r>
              <a:rPr lang="en-US" dirty="0" smtClean="0"/>
              <a:t>Do not write sloppily. </a:t>
            </a:r>
            <a:r>
              <a:rPr lang="en-US" i="1" dirty="0" smtClean="0"/>
              <a:t>If the grader can’t read what you wrote, you will receive no credit. </a:t>
            </a:r>
          </a:p>
          <a:p>
            <a:r>
              <a:rPr lang="en-US" dirty="0" smtClean="0"/>
              <a:t>Don’t write sloppily a term you can’t spell or can’t remember. You will not fool the reader.</a:t>
            </a:r>
          </a:p>
          <a:p>
            <a:r>
              <a:rPr lang="en-US" dirty="0" smtClean="0"/>
              <a:t>Don't write more than a very few words in the margin. </a:t>
            </a:r>
            <a:br>
              <a:rPr lang="en-US" dirty="0" smtClean="0"/>
            </a:br>
            <a:endParaRPr lang="en-US" dirty="0"/>
          </a:p>
        </p:txBody>
      </p:sp>
      <p:cxnSp>
        <p:nvCxnSpPr>
          <p:cNvPr id="5" name="Straight Connector 4"/>
          <p:cNvCxnSpPr/>
          <p:nvPr/>
        </p:nvCxnSpPr>
        <p:spPr>
          <a:xfrm>
            <a:off x="1981200" y="2971800"/>
            <a:ext cx="1371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NOT to do</a:t>
            </a:r>
            <a:endParaRPr lang="en-US" dirty="0"/>
          </a:p>
        </p:txBody>
      </p:sp>
      <p:sp>
        <p:nvSpPr>
          <p:cNvPr id="3" name="Content Placeholder 2"/>
          <p:cNvSpPr>
            <a:spLocks noGrp="1"/>
          </p:cNvSpPr>
          <p:nvPr>
            <p:ph idx="1"/>
          </p:nvPr>
        </p:nvSpPr>
        <p:spPr/>
        <p:txBody>
          <a:bodyPr>
            <a:normAutofit lnSpcReduction="10000"/>
          </a:bodyPr>
          <a:lstStyle/>
          <a:p>
            <a:r>
              <a:rPr lang="en-US" dirty="0" smtClean="0"/>
              <a:t>Don't worry about spelling every word perfectly or using exact grammar. These are not a part of the standards the graders use. </a:t>
            </a:r>
          </a:p>
          <a:p>
            <a:r>
              <a:rPr lang="en-US" dirty="0" smtClean="0"/>
              <a:t>There is no need to say the same thing twice. </a:t>
            </a:r>
          </a:p>
          <a:p>
            <a:r>
              <a:rPr lang="en-US" dirty="0" smtClean="0"/>
              <a:t>This also goes for restating the question. Don't restate it, just answer it.</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NOT to do</a:t>
            </a:r>
            <a:endParaRPr lang="en-US" dirty="0"/>
          </a:p>
        </p:txBody>
      </p:sp>
      <p:sp>
        <p:nvSpPr>
          <p:cNvPr id="3" name="Content Placeholder 2"/>
          <p:cNvSpPr>
            <a:spLocks noGrp="1"/>
          </p:cNvSpPr>
          <p:nvPr>
            <p:ph idx="1"/>
          </p:nvPr>
        </p:nvSpPr>
        <p:spPr/>
        <p:txBody>
          <a:bodyPr/>
          <a:lstStyle/>
          <a:p>
            <a:r>
              <a:rPr lang="en-US" dirty="0" smtClean="0"/>
              <a:t>If given a choice of two or three topics to write about, understand that only the first one(s) you write about will count. </a:t>
            </a:r>
          </a:p>
          <a:p>
            <a:r>
              <a:rPr lang="en-US" dirty="0" smtClean="0"/>
              <a:t>Make a choice and stick with it. If you decide that your first choice was a bad one, then cross out that part of the answer so the reader knows clearly which part you wish to be considered for credit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NOT to do</a:t>
            </a:r>
            <a:endParaRPr lang="en-US" dirty="0"/>
          </a:p>
        </p:txBody>
      </p:sp>
      <p:sp>
        <p:nvSpPr>
          <p:cNvPr id="3" name="Content Placeholder 2"/>
          <p:cNvSpPr>
            <a:spLocks noGrp="1"/>
          </p:cNvSpPr>
          <p:nvPr>
            <p:ph idx="1"/>
          </p:nvPr>
        </p:nvSpPr>
        <p:spPr/>
        <p:txBody>
          <a:bodyPr/>
          <a:lstStyle/>
          <a:p>
            <a:r>
              <a:rPr lang="en-US" dirty="0" smtClean="0"/>
              <a:t>Don't leave questions blank. Remember that each point you earn on an essay question is the equivalent of two correct multiple choice questions, and there is no penalty for a wrong guess, bad spelling or bad grammar.</a:t>
            </a:r>
          </a:p>
          <a:p>
            <a:r>
              <a:rPr lang="en-US" dirty="0" smtClean="0"/>
              <a:t> Make an effort on every question! Don't Quit!</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week…</a:t>
            </a:r>
            <a:endParaRPr lang="en-US" dirty="0"/>
          </a:p>
        </p:txBody>
      </p:sp>
      <p:sp>
        <p:nvSpPr>
          <p:cNvPr id="3" name="Content Placeholder 2"/>
          <p:cNvSpPr>
            <a:spLocks noGrp="1"/>
          </p:cNvSpPr>
          <p:nvPr>
            <p:ph idx="1"/>
          </p:nvPr>
        </p:nvSpPr>
        <p:spPr/>
        <p:txBody>
          <a:bodyPr/>
          <a:lstStyle/>
          <a:p>
            <a:r>
              <a:rPr lang="en-US" dirty="0" smtClean="0"/>
              <a:t>Review of specific topics</a:t>
            </a:r>
          </a:p>
          <a:p>
            <a:endParaRPr lang="en-US" dirty="0" smtClean="0"/>
          </a:p>
          <a:p>
            <a:r>
              <a:rPr lang="en-US" dirty="0" smtClean="0"/>
              <a:t>Additional Review tools</a:t>
            </a:r>
          </a:p>
          <a:p>
            <a:pPr lvl="1"/>
            <a:r>
              <a:rPr lang="en-US" dirty="0" smtClean="0">
                <a:hlinkClick r:id="rId2" action="ppaction://hlinkfile"/>
              </a:rPr>
              <a:t>Blackboard</a:t>
            </a:r>
            <a:endParaRPr lang="en-US" dirty="0" smtClean="0"/>
          </a:p>
          <a:p>
            <a:pPr lvl="1"/>
            <a:r>
              <a:rPr lang="en-US" dirty="0" smtClean="0"/>
              <a:t>YouTube – search “</a:t>
            </a:r>
            <a:r>
              <a:rPr lang="en-US" dirty="0" smtClean="0">
                <a:hlinkClick r:id="rId3"/>
              </a:rPr>
              <a:t>APESinabox</a:t>
            </a:r>
            <a:r>
              <a:rPr lang="en-US" dirty="0" smtClean="0"/>
              <a:t>”</a:t>
            </a:r>
          </a:p>
          <a:p>
            <a:pPr lvl="1"/>
            <a:r>
              <a:rPr lang="en-US" dirty="0" err="1" smtClean="0"/>
              <a:t>Facebook</a:t>
            </a:r>
            <a:r>
              <a:rPr lang="en-US" dirty="0" smtClean="0"/>
              <a:t> group – National APES Review</a:t>
            </a:r>
          </a:p>
          <a:p>
            <a:pPr lvl="1"/>
            <a:r>
              <a:rPr lang="en-US" dirty="0" smtClean="0"/>
              <a:t>Smartphone Apps ($.99-3.99)</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Questions</a:t>
            </a:r>
            <a:endParaRPr lang="en-US" dirty="0"/>
          </a:p>
        </p:txBody>
      </p:sp>
      <p:sp>
        <p:nvSpPr>
          <p:cNvPr id="3" name="Content Placeholder 2"/>
          <p:cNvSpPr>
            <a:spLocks noGrp="1"/>
          </p:cNvSpPr>
          <p:nvPr>
            <p:ph idx="1"/>
          </p:nvPr>
        </p:nvSpPr>
        <p:spPr/>
        <p:txBody>
          <a:bodyPr>
            <a:normAutofit/>
          </a:bodyPr>
          <a:lstStyle/>
          <a:p>
            <a:pPr marL="550926" indent="-514350">
              <a:buFont typeface="+mj-lt"/>
              <a:buAutoNum type="arabicPeriod"/>
            </a:pPr>
            <a:r>
              <a:rPr lang="en-US" dirty="0" smtClean="0"/>
              <a:t>Analysis of a Data Set</a:t>
            </a:r>
          </a:p>
          <a:p>
            <a:pPr marL="550926" indent="-514350">
              <a:buFont typeface="+mj-lt"/>
              <a:buAutoNum type="arabicPeriod"/>
            </a:pPr>
            <a:r>
              <a:rPr lang="en-US" dirty="0" smtClean="0"/>
              <a:t>Document-Based</a:t>
            </a:r>
          </a:p>
          <a:p>
            <a:pPr marL="550926" indent="-514350">
              <a:buFont typeface="+mj-lt"/>
              <a:buAutoNum type="arabicPeriod"/>
            </a:pPr>
            <a:r>
              <a:rPr lang="en-US" dirty="0" smtClean="0"/>
              <a:t>Synthesis and Evaluation (2)</a:t>
            </a:r>
          </a:p>
          <a:p>
            <a:pPr marL="852678" lvl="1" indent="-514350"/>
            <a:r>
              <a:rPr lang="en-US" dirty="0" smtClean="0"/>
              <a:t>One of these may require you to set up an experiment to show some particular effect</a:t>
            </a:r>
          </a:p>
          <a:p>
            <a:pPr marL="852678" lvl="1" indent="-514350"/>
            <a:endParaRPr lang="en-US" dirty="0" smtClean="0"/>
          </a:p>
          <a:p>
            <a:pPr marL="852678" lvl="1" indent="-514350">
              <a:buNone/>
            </a:pPr>
            <a:r>
              <a:rPr lang="en-US" dirty="0" smtClean="0"/>
              <a:t/>
            </a:r>
            <a:br>
              <a:rPr lang="en-US" dirty="0" smtClean="0"/>
            </a:b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the Exam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You have four essays to answer with about 22 minutes for each</a:t>
            </a:r>
          </a:p>
          <a:p>
            <a:r>
              <a:rPr lang="en-US" dirty="0" smtClean="0"/>
              <a:t>Divide that time into three segments: </a:t>
            </a:r>
          </a:p>
          <a:p>
            <a:pPr lvl="1"/>
            <a:r>
              <a:rPr lang="en-US" dirty="0" smtClean="0"/>
              <a:t>3 minutes to </a:t>
            </a:r>
            <a:r>
              <a:rPr lang="en-US" i="1" dirty="0" smtClean="0"/>
              <a:t>read, think about, organize </a:t>
            </a:r>
            <a:r>
              <a:rPr lang="en-US" dirty="0" smtClean="0"/>
              <a:t>and</a:t>
            </a:r>
            <a:r>
              <a:rPr lang="en-US" i="1" dirty="0" smtClean="0"/>
              <a:t> outline </a:t>
            </a:r>
            <a:r>
              <a:rPr lang="en-US" dirty="0" smtClean="0"/>
              <a:t>the question </a:t>
            </a:r>
          </a:p>
          <a:p>
            <a:pPr lvl="1"/>
            <a:r>
              <a:rPr lang="en-US" dirty="0" smtClean="0"/>
              <a:t>17 minutes to </a:t>
            </a:r>
            <a:r>
              <a:rPr lang="en-US" i="1" dirty="0" smtClean="0"/>
              <a:t>write </a:t>
            </a:r>
            <a:r>
              <a:rPr lang="en-US" dirty="0" smtClean="0"/>
              <a:t>the essay </a:t>
            </a:r>
          </a:p>
          <a:p>
            <a:pPr lvl="1"/>
            <a:r>
              <a:rPr lang="en-US" dirty="0" smtClean="0"/>
              <a:t>2 minutes to read and </a:t>
            </a:r>
            <a:r>
              <a:rPr lang="en-US" i="1" dirty="0" smtClean="0"/>
              <a:t>edit </a:t>
            </a:r>
            <a:r>
              <a:rPr lang="en-US" dirty="0" smtClean="0"/>
              <a:t>the essay</a:t>
            </a:r>
          </a:p>
          <a:p>
            <a:r>
              <a:rPr lang="en-US" dirty="0" smtClean="0"/>
              <a:t>Use a ballpoint pen with dark black ink</a:t>
            </a:r>
          </a:p>
          <a:p>
            <a:r>
              <a:rPr lang="en-US" dirty="0" smtClean="0"/>
              <a:t>No calculators! </a:t>
            </a:r>
          </a:p>
          <a:p>
            <a:r>
              <a:rPr lang="en-US" dirty="0" smtClean="0"/>
              <a:t>Use complete sentences.  No lists or outlines.  They will NOT be graded.</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lstStyle/>
          <a:p>
            <a:r>
              <a:rPr lang="en-US" dirty="0" smtClean="0"/>
              <a:t>Each question is graded on a 10 point scale</a:t>
            </a:r>
          </a:p>
          <a:p>
            <a:r>
              <a:rPr lang="en-US" dirty="0" smtClean="0"/>
              <a:t>The grading rubric is set up to contain slightly more than 10 points (e.g., 11-13). </a:t>
            </a:r>
          </a:p>
          <a:p>
            <a:r>
              <a:rPr lang="en-US" dirty="0" smtClean="0"/>
              <a:t>However, you can only earn a maximum of 10 points on any one question.</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do</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Read and reread each question carefully</a:t>
            </a:r>
          </a:p>
          <a:p>
            <a:endParaRPr lang="en-US" dirty="0" smtClean="0"/>
          </a:p>
          <a:p>
            <a:r>
              <a:rPr lang="en-US" dirty="0" smtClean="0"/>
              <a:t>Be sure to answer the question(s) asked and only those questions </a:t>
            </a:r>
          </a:p>
          <a:p>
            <a:endParaRPr lang="en-US" dirty="0" smtClean="0"/>
          </a:p>
          <a:p>
            <a:r>
              <a:rPr lang="en-US" dirty="0" smtClean="0"/>
              <a:t>Answer all parts of the question</a:t>
            </a:r>
          </a:p>
          <a:p>
            <a:pPr>
              <a:buNone/>
            </a:pPr>
            <a:endParaRPr lang="en-US" dirty="0" smtClean="0"/>
          </a:p>
          <a:p>
            <a:r>
              <a:rPr lang="en-US" dirty="0" smtClean="0"/>
              <a:t>Answer the question parts in the order called for and label them "a", "b", "c", etc. as they are labeled in the question.</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do</a:t>
            </a:r>
            <a:endParaRPr lang="en-US" dirty="0"/>
          </a:p>
        </p:txBody>
      </p:sp>
      <p:sp>
        <p:nvSpPr>
          <p:cNvPr id="3" name="Content Placeholder 2"/>
          <p:cNvSpPr>
            <a:spLocks noGrp="1"/>
          </p:cNvSpPr>
          <p:nvPr>
            <p:ph idx="1"/>
          </p:nvPr>
        </p:nvSpPr>
        <p:spPr/>
        <p:txBody>
          <a:bodyPr>
            <a:normAutofit/>
          </a:bodyPr>
          <a:lstStyle/>
          <a:p>
            <a:r>
              <a:rPr lang="en-US" dirty="0" smtClean="0"/>
              <a:t>Pay close attention to the verbs used in the directions, such as describe, explain, compare, give evidence for, graph, calculate, etc., and be sure to follow those directions. </a:t>
            </a:r>
          </a:p>
          <a:p>
            <a:r>
              <a:rPr lang="en-US" dirty="0" smtClean="0">
                <a:hlinkClick r:id="rId2" action="ppaction://hlinkfile"/>
              </a:rPr>
              <a:t>Key Phrases</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do</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Write the essay. </a:t>
            </a:r>
          </a:p>
          <a:p>
            <a:pPr lvl="1"/>
            <a:r>
              <a:rPr lang="en-US" dirty="0" smtClean="0"/>
              <a:t>Outlines and diagrams, no matter how elaborate and accurate, are not essays, and will not get credit by themselves</a:t>
            </a:r>
          </a:p>
          <a:p>
            <a:r>
              <a:rPr lang="en-US" dirty="0" smtClean="0"/>
              <a:t>Exceptions: </a:t>
            </a:r>
          </a:p>
          <a:p>
            <a:pPr lvl="1"/>
            <a:r>
              <a:rPr lang="en-US" dirty="0" smtClean="0"/>
              <a:t>If you are asked to calculate a number, this does not require that you write an essay, but be sure to show how you got your answer. Show formulas used, and the values inserted into those formulas. </a:t>
            </a:r>
          </a:p>
          <a:p>
            <a:pPr lvl="1"/>
            <a:r>
              <a:rPr lang="en-US" dirty="0" smtClean="0"/>
              <a:t>If asked to draw a diagram, be sure to label the components carefully and correctly.</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do</a:t>
            </a:r>
            <a:endParaRPr lang="en-US" dirty="0"/>
          </a:p>
        </p:txBody>
      </p:sp>
      <p:sp>
        <p:nvSpPr>
          <p:cNvPr id="3" name="Content Placeholder 2"/>
          <p:cNvSpPr>
            <a:spLocks noGrp="1"/>
          </p:cNvSpPr>
          <p:nvPr>
            <p:ph idx="1"/>
          </p:nvPr>
        </p:nvSpPr>
        <p:spPr/>
        <p:txBody>
          <a:bodyPr>
            <a:normAutofit lnSpcReduction="10000"/>
          </a:bodyPr>
          <a:lstStyle/>
          <a:p>
            <a:r>
              <a:rPr lang="en-US" dirty="0" smtClean="0"/>
              <a:t>Define and/or explain any terms you use. Say something about each of the important terms that you use. </a:t>
            </a:r>
          </a:p>
          <a:p>
            <a:pPr>
              <a:buNone/>
            </a:pPr>
            <a:endParaRPr lang="en-US" dirty="0" smtClean="0"/>
          </a:p>
          <a:p>
            <a:r>
              <a:rPr lang="en-US" dirty="0" smtClean="0"/>
              <a:t>Write clearly and neatly. It is not a good idea to antagonize or confuse the reader with lousy penmanship.</a:t>
            </a:r>
          </a:p>
          <a:p>
            <a:pPr>
              <a:buNone/>
            </a:pPr>
            <a:r>
              <a:rPr lang="en-US" dirty="0" smtClean="0"/>
              <a:t/>
            </a:r>
            <a:br>
              <a:rPr lang="en-US" dirty="0" smtClean="0"/>
            </a:br>
            <a:r>
              <a:rPr lang="en-US" dirty="0" smtClean="0"/>
              <a:t>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410</TotalTime>
  <Words>1602</Words>
  <Application>Microsoft Office PowerPoint</Application>
  <PresentationFormat>On-screen Show (4:3)</PresentationFormat>
  <Paragraphs>145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Technic</vt:lpstr>
      <vt:lpstr>APES Free Response</vt:lpstr>
      <vt:lpstr>Free Response</vt:lpstr>
      <vt:lpstr>4 Questions</vt:lpstr>
      <vt:lpstr>Taking the Exam</vt:lpstr>
      <vt:lpstr>Grading</vt:lpstr>
      <vt:lpstr>Things to do</vt:lpstr>
      <vt:lpstr>Things to do</vt:lpstr>
      <vt:lpstr>Things to do</vt:lpstr>
      <vt:lpstr>Things to do</vt:lpstr>
      <vt:lpstr>Things to do</vt:lpstr>
      <vt:lpstr>Relax!</vt:lpstr>
      <vt:lpstr>If you average a 5/10 on your FRQ you can still pass!</vt:lpstr>
      <vt:lpstr>Analysis of a Data Set</vt:lpstr>
      <vt:lpstr>Document Based</vt:lpstr>
      <vt:lpstr>Synthesis or Evaluation</vt:lpstr>
      <vt:lpstr>Synthesis or Evaluation</vt:lpstr>
      <vt:lpstr>Synthesis or Evaluation</vt:lpstr>
      <vt:lpstr>Synthesis or Evaluation</vt:lpstr>
      <vt:lpstr>Synthesis or Evaluation</vt:lpstr>
      <vt:lpstr>Things NOT to do</vt:lpstr>
      <vt:lpstr>Things NOT to do</vt:lpstr>
      <vt:lpstr>Things NOT to do</vt:lpstr>
      <vt:lpstr>Things NOT to do</vt:lpstr>
      <vt:lpstr>Things NOT to do</vt:lpstr>
      <vt:lpstr>Next week…</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APES Free Response</dc:title>
  <dc:creator>wedwards2</dc:creator>
  <cp:lastModifiedBy>wedwards2</cp:lastModifiedBy>
  <cp:revision>31</cp:revision>
  <dcterms:created xsi:type="dcterms:W3CDTF">2011-04-13T13:37:08Z</dcterms:created>
  <dcterms:modified xsi:type="dcterms:W3CDTF">2014-04-24T16:31:59Z</dcterms:modified>
</cp:coreProperties>
</file>